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979" r:id="rId2"/>
    <p:sldId id="993" r:id="rId3"/>
    <p:sldId id="995" r:id="rId4"/>
    <p:sldId id="996" r:id="rId5"/>
  </p:sldIdLst>
  <p:sldSz cx="9906000" cy="6858000" type="A4"/>
  <p:notesSz cx="10234613" cy="71040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Наталия А. Останина" initials="" lastIdx="1" clrIdx="0"/>
  <p:cmAuthor id="1" name="user" initials="u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F6E6DF"/>
    <a:srgbClr val="F6F5EC"/>
    <a:srgbClr val="ACA598"/>
    <a:srgbClr val="4F81BD"/>
    <a:srgbClr val="800000"/>
    <a:srgbClr val="AB322F"/>
    <a:srgbClr val="99B958"/>
    <a:srgbClr val="F9EB2A"/>
    <a:srgbClr val="ECCB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5" autoAdjust="0"/>
    <p:restoredTop sz="96404" autoAdjust="0"/>
  </p:normalViewPr>
  <p:slideViewPr>
    <p:cSldViewPr>
      <p:cViewPr varScale="1">
        <p:scale>
          <a:sx n="115" d="100"/>
          <a:sy n="115" d="100"/>
        </p:scale>
        <p:origin x="1080" y="8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639" cy="355203"/>
          </a:xfrm>
          <a:prstGeom prst="rect">
            <a:avLst/>
          </a:prstGeom>
        </p:spPr>
        <p:txBody>
          <a:bodyPr vert="horz" lIns="94783" tIns="47391" rIns="94783" bIns="47391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796575" y="0"/>
            <a:ext cx="4435639" cy="355203"/>
          </a:xfrm>
          <a:prstGeom prst="rect">
            <a:avLst/>
          </a:prstGeom>
        </p:spPr>
        <p:txBody>
          <a:bodyPr vert="horz" lIns="94783" tIns="47391" rIns="94783" bIns="47391" rtlCol="0"/>
          <a:lstStyle>
            <a:lvl1pPr algn="r">
              <a:defRPr sz="1200"/>
            </a:lvl1pPr>
          </a:lstStyle>
          <a:p>
            <a:pPr>
              <a:defRPr/>
            </a:pPr>
            <a:fld id="{A0D9E4ED-6788-433B-8D70-AB822A848595}" type="datetimeFigureOut">
              <a:rPr lang="ru-RU"/>
              <a:pPr>
                <a:defRPr/>
              </a:pPr>
              <a:t>24.05.2017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747722"/>
            <a:ext cx="4435639" cy="355203"/>
          </a:xfrm>
          <a:prstGeom prst="rect">
            <a:avLst/>
          </a:prstGeom>
        </p:spPr>
        <p:txBody>
          <a:bodyPr vert="horz" lIns="94783" tIns="47391" rIns="94783" bIns="47391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796575" y="6747722"/>
            <a:ext cx="4435639" cy="355203"/>
          </a:xfrm>
          <a:prstGeom prst="rect">
            <a:avLst/>
          </a:prstGeom>
        </p:spPr>
        <p:txBody>
          <a:bodyPr vert="horz" lIns="94783" tIns="47391" rIns="94783" bIns="47391" rtlCol="0" anchor="b"/>
          <a:lstStyle>
            <a:lvl1pPr algn="r">
              <a:defRPr sz="1200"/>
            </a:lvl1pPr>
          </a:lstStyle>
          <a:p>
            <a:pPr>
              <a:defRPr/>
            </a:pPr>
            <a:fld id="{3E938DDC-5B24-43BF-8913-580370BF3A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04026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639" cy="355203"/>
          </a:xfrm>
          <a:prstGeom prst="rect">
            <a:avLst/>
          </a:prstGeom>
        </p:spPr>
        <p:txBody>
          <a:bodyPr vert="horz" lIns="94783" tIns="47391" rIns="94783" bIns="473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796575" y="0"/>
            <a:ext cx="4435639" cy="355203"/>
          </a:xfrm>
          <a:prstGeom prst="rect">
            <a:avLst/>
          </a:prstGeom>
        </p:spPr>
        <p:txBody>
          <a:bodyPr vert="horz" lIns="94783" tIns="47391" rIns="94783" bIns="4739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84B6231-6E2A-4321-AAE1-9604C6FB1D7F}" type="datetimeFigureOut">
              <a:rPr lang="ru-RU"/>
              <a:pPr>
                <a:defRPr/>
              </a:pPr>
              <a:t>24.05.2017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192463" y="531813"/>
            <a:ext cx="3849687" cy="26654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83" tIns="47391" rIns="94783" bIns="47391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22503" y="3374430"/>
            <a:ext cx="8189610" cy="3196829"/>
          </a:xfrm>
          <a:prstGeom prst="rect">
            <a:avLst/>
          </a:prstGeom>
        </p:spPr>
        <p:txBody>
          <a:bodyPr vert="horz" lIns="94783" tIns="47391" rIns="94783" bIns="47391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747722"/>
            <a:ext cx="4435639" cy="355203"/>
          </a:xfrm>
          <a:prstGeom prst="rect">
            <a:avLst/>
          </a:prstGeom>
        </p:spPr>
        <p:txBody>
          <a:bodyPr vert="horz" lIns="94783" tIns="47391" rIns="94783" bIns="473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796575" y="6747722"/>
            <a:ext cx="4435639" cy="355203"/>
          </a:xfrm>
          <a:prstGeom prst="rect">
            <a:avLst/>
          </a:prstGeom>
        </p:spPr>
        <p:txBody>
          <a:bodyPr vert="horz" lIns="94783" tIns="47391" rIns="94783" bIns="4739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81EE537-9A53-4154-B855-C514EFFE8D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13278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92463" y="531813"/>
            <a:ext cx="3849687" cy="26654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731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76513" y="34925"/>
            <a:ext cx="5080000" cy="35179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347024" y="3550899"/>
            <a:ext cx="9540573" cy="3020363"/>
          </a:xfrm>
        </p:spPr>
        <p:txBody>
          <a:bodyPr/>
          <a:lstStyle/>
          <a:p>
            <a:pPr algn="just"/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438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0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05B47-AA6E-4D11-9C45-296CBB3AD33D}" type="datetime1">
              <a:rPr lang="ru-RU" smtClean="0"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CE40B-EFF2-4019-BAC2-2355677A9F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9C57F-B1A5-4BD7-AD65-A09231A1F3C9}" type="datetime1">
              <a:rPr lang="ru-RU" smtClean="0"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8ABB3-13FA-4DF9-BCAB-44836F7BD0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3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3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DDA5D-26F3-470C-84EC-AE75C530AB81}" type="datetime1">
              <a:rPr lang="ru-RU" smtClean="0"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47EF9-B90E-4E49-8103-D492C65215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27AD4-EE73-4AF6-AAE0-40AE6011F99A}" type="datetime1">
              <a:rPr lang="ru-RU" smtClean="0"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591425" y="6507167"/>
            <a:ext cx="231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4D574-12E5-4A03-8844-CEC0D78ABE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12780-109B-4DC5-BE2F-937FBBA209F2}" type="datetime1">
              <a:rPr lang="ru-RU" smtClean="0"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37A67-AC20-456C-B963-2B9FCE30FF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5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5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ADC4F-8E12-4500-8A21-9A49B4CFCF18}" type="datetime1">
              <a:rPr lang="ru-RU" smtClean="0"/>
              <a:t>24.05.2017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7DC96-6DCE-44FE-8FD0-C6FD088A4B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FF955-65F7-4ED9-95DD-50DB24F60964}" type="datetime1">
              <a:rPr lang="ru-RU" smtClean="0"/>
              <a:t>24.05.2017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4984E-FC75-4EB0-BAC8-BE3506B13F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329EB-F7B2-4E45-A9CA-FAD19396D245}" type="datetime1">
              <a:rPr lang="ru-RU" smtClean="0"/>
              <a:t>24.05.2017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2EB1A-F9A8-4309-A237-C71BB98664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3B543-59E5-448E-BD37-6ECC694E26EC}" type="datetime1">
              <a:rPr lang="ru-RU" smtClean="0"/>
              <a:t>24.05.2017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89545-15A4-4CC8-BC28-0301F2BAEE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5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EA608-11F3-4D1A-B61B-8E36543A70ED}" type="datetime1">
              <a:rPr lang="ru-RU" smtClean="0"/>
              <a:t>24.05.2017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A1895-F0FC-4274-A5B6-97FFF273A7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A0C4A-CB06-4DD2-825B-9B2DE64408EA}" type="datetime1">
              <a:rPr lang="ru-RU" smtClean="0"/>
              <a:t>24.05.2017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5B437-A0A7-4FDE-BF28-0E1DB1EA0D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5750"/>
            <a:ext cx="9906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Заголовок 1"/>
          <p:cNvSpPr>
            <a:spLocks noGrp="1"/>
          </p:cNvSpPr>
          <p:nvPr>
            <p:ph type="title"/>
          </p:nvPr>
        </p:nvSpPr>
        <p:spPr bwMode="auto">
          <a:xfrm>
            <a:off x="1833565" y="4"/>
            <a:ext cx="8072437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2772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4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4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B31069-86C2-44BB-B229-80A27026A91D}" type="datetime1">
              <a:rPr lang="ru-RU" smtClean="0"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4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94600" y="6492879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7ABB13-4F2A-4F4A-B2DA-C34DA2C6A3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906001" cy="314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8504" y="3295990"/>
            <a:ext cx="9073008" cy="1671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3600" b="1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Ключевые события </a:t>
            </a:r>
            <a:r>
              <a:rPr lang="ru-RU" sz="3600" b="1" dirty="0" smtClean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подразделений Первого проректора Д.В. Бугрова </a:t>
            </a:r>
          </a:p>
          <a:p>
            <a:pPr algn="ctr">
              <a:lnSpc>
                <a:spcPct val="95000"/>
              </a:lnSpc>
            </a:pPr>
            <a:r>
              <a:rPr lang="ru-RU" sz="3600" b="1" dirty="0" smtClean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03.03.2017 </a:t>
            </a:r>
            <a:r>
              <a:rPr lang="ru-RU" sz="3600" b="1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3600" b="1" dirty="0" smtClean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22.05.2017</a:t>
            </a:r>
            <a:endParaRPr lang="ru-RU" sz="3600" b="1" dirty="0"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833320" y="5733260"/>
            <a:ext cx="18722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1160463" indent="-1160463" eaLnBrk="1" hangingPunct="1">
              <a:spcAft>
                <a:spcPts val="0"/>
              </a:spcAft>
            </a:pPr>
            <a:r>
              <a:rPr lang="ru-RU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Докладчик:</a:t>
            </a:r>
          </a:p>
          <a:p>
            <a:pPr marL="1160463" indent="-1160463" eaLnBrk="1" hangingPunct="1">
              <a:spcAft>
                <a:spcPts val="0"/>
              </a:spcAft>
            </a:pPr>
            <a:r>
              <a:rPr lang="ru-RU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ректор УрФУ</a:t>
            </a:r>
          </a:p>
          <a:p>
            <a:pPr marL="1160463" indent="-1160463" eaLnBrk="1" hangingPunct="1">
              <a:spcAft>
                <a:spcPts val="1200"/>
              </a:spcAft>
            </a:pPr>
            <a:r>
              <a:rPr lang="ru-RU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В.А. </a:t>
            </a:r>
            <a:r>
              <a:rPr lang="ru-RU" sz="16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Кокшаров</a:t>
            </a:r>
            <a:endParaRPr lang="ru-RU" sz="1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34083" y="6348813"/>
            <a:ext cx="123783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Екатеринбург </a:t>
            </a:r>
          </a:p>
          <a:p>
            <a:pPr algn="ctr"/>
            <a:r>
              <a:rPr lang="ru-RU" sz="11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2017 </a:t>
            </a:r>
            <a:r>
              <a:rPr lang="ru-RU" sz="11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г.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95340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84648" y="332656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 Narrow" panose="020B0606020202030204" pitchFamily="34" charset="0"/>
              </a:rPr>
              <a:t>1. </a:t>
            </a:r>
            <a:r>
              <a:rPr lang="ru-RU" sz="2000" b="1" dirty="0" smtClean="0">
                <a:latin typeface="Arial Narrow" panose="020B0606020202030204" pitchFamily="34" charset="0"/>
              </a:rPr>
              <a:t>Творческая деятельность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D4D574-12E5-4A03-8844-CEC0D78ABE8F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16496" y="1052736"/>
            <a:ext cx="28083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Хип-хоп студия «Форсаж» - золотые медали Чемпионата Свердловской области и города Екатеринбурга и серебряные медали Чемпионата России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Танцевальный коллектив «Лаборатория танца» - Лауреаты первой степени на чемпионате по современным танцам, г. Санкт-Петербург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97216" y="1014983"/>
            <a:ext cx="290844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Академически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хор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гран-при EURASIA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CANTAT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(Международные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Хоровые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Ассамблеи)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Феномен-А» - золотые медали Чемпионата Урала и Сибири и 1 место на Всероссийских соревнования по </a:t>
            </a:r>
            <a:r>
              <a:rPr lang="ru-RU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черлидингу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dirty="0"/>
          </a:p>
          <a:p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823" y="1109057"/>
            <a:ext cx="2888145" cy="19201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436" y="5085184"/>
            <a:ext cx="2885334" cy="16179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436" y="3089620"/>
            <a:ext cx="2885334" cy="192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726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 Narrow" panose="020B0606020202030204" pitchFamily="34" charset="0"/>
              </a:rPr>
              <a:t>2</a:t>
            </a:r>
            <a:r>
              <a:rPr lang="ru-RU" dirty="0" smtClean="0">
                <a:latin typeface="Arial Narrow" panose="020B0606020202030204" pitchFamily="34" charset="0"/>
              </a:rPr>
              <a:t>. </a:t>
            </a:r>
            <a:r>
              <a:rPr lang="ru-RU" dirty="0" smtClean="0">
                <a:latin typeface="Arial Narrow" panose="020B0606020202030204" pitchFamily="34" charset="0"/>
              </a:rPr>
              <a:t>Волонтерский центр университета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D4D574-12E5-4A03-8844-CEC0D78ABE8F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16496" y="1052736"/>
            <a:ext cx="280831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Международный турнир по дзюдо «Большой шлем»  -</a:t>
            </a:r>
          </a:p>
          <a:p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220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волонтёров приняли участие в организации мероприятия.</a:t>
            </a: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20-21 мая 2017 года</a:t>
            </a:r>
          </a:p>
          <a:p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Всероссийский полумарафон «</a:t>
            </a:r>
            <a:r>
              <a:rPr lang="ru-RU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ЗаБег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 - 210 волонтёров приняли участие в организации мероприятия.</a:t>
            </a: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 мая 2017 года 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97216" y="976074"/>
            <a:ext cx="290844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 мая 2017 года прошла социально-значимая акция «Бессмертный полк, в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которой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приняли участие более 90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волонтёров.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период с 17 по 23 апреля 2017 года прошли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XVI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молодёжные дельфийские игры России. В их организации и проведении приняли участие 485 волонтёров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416" y="4941168"/>
            <a:ext cx="2620794" cy="17485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117" y="1109057"/>
            <a:ext cx="2652138" cy="176740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117" y="2996952"/>
            <a:ext cx="2647839" cy="176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927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D4D574-12E5-4A03-8844-CEC0D78ABE8F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84648" y="332656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 Narrow" panose="020B0606020202030204" pitchFamily="34" charset="0"/>
              </a:rPr>
              <a:t>3</a:t>
            </a:r>
            <a:r>
              <a:rPr lang="ru-RU" sz="2000" b="1" dirty="0" smtClean="0">
                <a:latin typeface="Arial Narrow" panose="020B0606020202030204" pitchFamily="34" charset="0"/>
              </a:rPr>
              <a:t>. </a:t>
            </a:r>
            <a:r>
              <a:rPr lang="ru-RU" sz="2000" b="1" dirty="0" smtClean="0">
                <a:latin typeface="Arial Narrow" panose="020B0606020202030204" pitchFamily="34" charset="0"/>
              </a:rPr>
              <a:t>Центр молодежных проектов и программ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6496" y="1109057"/>
            <a:ext cx="352773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Всероссийский форум молодых учёных, </a:t>
            </a:r>
            <a:b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27-28 апреля, Екатеринбург, УрФУ</a:t>
            </a:r>
            <a:b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Количество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участников: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300 человек из более чем 50 регионов России – молодых исследователей в возрасте до 35 лет. </a:t>
            </a:r>
            <a:b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</a:b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/>
            </a:r>
            <a:b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</a:b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Работа форума была организована по пяти направлениям: инженерные науки, естественные науки, математика и компьютерные науки, гуманитарные и социальные науки, экономические науки и управление. 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Непосредственные результаты мероприятия:</a:t>
            </a:r>
            <a:b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Разработка профильного блока программы для Всемирного фестиваля молодежи и студентов. </a:t>
            </a:r>
            <a:b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Формирование профильного студенческого сообщества и отбор перспективных участников.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61483" y="1014983"/>
            <a:ext cx="2944181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10 апреля 2017 года введено в действие Положение об уполномоченном по правам студентов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УрФУ. </a:t>
            </a:r>
          </a:p>
          <a:p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Положение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определяет основные задачи, структуру, порядок избрания, организацию деятельности, полномочия и ответственность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омбудсмена.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Студенческий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омбудсмен избирается в ходе всеобщего голосования обучающихся сроком на 1 год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ru-RU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Председателем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Объединенного совета обучающихся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университета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остается студенческий лидер и омбудсмен Аслан </a:t>
            </a:r>
            <a:r>
              <a:rPr lang="ru-RU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Кагиев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— заседание состоялось 11 мая. Его переизбрали председателем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ОСО сроком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календарный год.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382" y="4959997"/>
            <a:ext cx="2681939" cy="1818270"/>
          </a:xfrm>
          <a:prstGeom prst="rect">
            <a:avLst/>
          </a:prstGeom>
        </p:spPr>
      </p:pic>
      <p:pic>
        <p:nvPicPr>
          <p:cNvPr id="10" name="image2.jpg" descr="&amp;Kcy;&amp;acy;&amp;rcy;&amp;tcy;&amp;icy;&amp;ncy;&amp;kcy;&amp;icy; &amp;pcy;&amp;ocy; &amp;zcy;&amp;acy;&amp;pcy;&amp;rcy;&amp;ocy;&amp;scy;&amp;ucy; &amp;vcy;&amp;scy;&amp;iecy;&amp;mcy;&amp;icy;&amp;rcy;&amp;ncy;&amp;ycy;&amp;jcy; &amp;fcy;&amp;iecy;&amp;scy;&amp;tcy;&amp;icy;&amp;vcy;&amp;acy;&amp;lcy;&amp;softcy; &amp;mcy;&amp;ocy;&amp;lcy;&amp;ocy;&amp;dcy;&amp;iecy;&amp;zhcy;&amp;icy; 2017"/>
          <p:cNvPicPr>
            <a:picLocks noGrp="1" noChangeAspect="1"/>
          </p:cNvPicPr>
          <p:nvPr>
            <p:ph idx="1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4295320" y="1014983"/>
            <a:ext cx="2089150" cy="2089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218" y="3077273"/>
            <a:ext cx="2681103" cy="17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9149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34628</TotalTime>
  <Words>193</Words>
  <Application>Microsoft Office PowerPoint</Application>
  <PresentationFormat>Лист A4 (210x297 мм)</PresentationFormat>
  <Paragraphs>47</Paragraphs>
  <Slides>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Arial Narrow</vt:lpstr>
      <vt:lpstr>Calibri</vt:lpstr>
      <vt:lpstr>Tahoma</vt:lpstr>
      <vt:lpstr>Verdana</vt:lpstr>
      <vt:lpstr>Тема Office</vt:lpstr>
      <vt:lpstr>Презентация PowerPoint</vt:lpstr>
      <vt:lpstr>Презентация PowerPoint</vt:lpstr>
      <vt:lpstr>2. Волонтерский центр университета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Косарев Андрей Игоревич</dc:creator>
  <cp:keywords>Презентация для наблюдательного совета</cp:keywords>
  <cp:lastModifiedBy>User</cp:lastModifiedBy>
  <cp:revision>1808</cp:revision>
  <cp:lastPrinted>2016-06-08T05:02:14Z</cp:lastPrinted>
  <dcterms:created xsi:type="dcterms:W3CDTF">2011-09-19T03:23:37Z</dcterms:created>
  <dcterms:modified xsi:type="dcterms:W3CDTF">2017-05-24T05:11:03Z</dcterms:modified>
</cp:coreProperties>
</file>